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</p:sldIdLst>
  <p:sldSz cx="18288000" cy="10287000"/>
  <p:notesSz cx="6858000" cy="9144000"/>
  <p:embeddedFontLst>
    <p:embeddedFont>
      <p:font typeface="Caladea" panose="020B0604020202020204" charset="0"/>
      <p:regular r:id="rId13"/>
    </p:embeddedFont>
    <p:embeddedFont>
      <p:font typeface="DG Jory" panose="020B0604020202020204" charset="-78"/>
      <p:regular r:id="rId14"/>
    </p:embeddedFont>
    <p:embeddedFont>
      <p:font typeface="League Spartan" panose="020B0604020202020204" charset="0"/>
      <p:regular r:id="rId15"/>
    </p:embeddedFont>
    <p:embeddedFont>
      <p:font typeface="Montserrat Semi-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-110" y="-1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07/relationships/media" Target="../media/media2.mp4"/><Relationship Id="rId7" Type="http://schemas.openxmlformats.org/officeDocument/2006/relationships/image" Target="../media/image2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Relationship Id="rId9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607933" y="59261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680067" y="-251105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3619602" y="3239274"/>
            <a:ext cx="10855999" cy="3000203"/>
          </a:xfrm>
          <a:custGeom>
            <a:avLst/>
            <a:gdLst/>
            <a:ahLst/>
            <a:cxnLst/>
            <a:rect l="l" t="t" r="r" b="b"/>
            <a:pathLst>
              <a:path w="10855999" h="3000203">
                <a:moveTo>
                  <a:pt x="0" y="0"/>
                </a:moveTo>
                <a:lnTo>
                  <a:pt x="10855999" y="0"/>
                </a:lnTo>
                <a:lnTo>
                  <a:pt x="10855999" y="3000203"/>
                </a:lnTo>
                <a:lnTo>
                  <a:pt x="0" y="30002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043841" y="2125692"/>
            <a:ext cx="10200318" cy="3800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12"/>
              </a:lnSpc>
            </a:pPr>
            <a:r>
              <a:rPr lang="en-US" sz="8344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CHE 213</a:t>
            </a:r>
          </a:p>
          <a:p>
            <a:pPr algn="ctr">
              <a:lnSpc>
                <a:spcPts val="10012"/>
              </a:lnSpc>
            </a:pPr>
            <a:r>
              <a:rPr lang="en-US" sz="8344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INNOVATION PROJECT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589181" y="7973027"/>
            <a:ext cx="5109638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sz="629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Group  -  28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89181" y="1019175"/>
            <a:ext cx="5109638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366"/>
              </a:lnSpc>
              <a:spcBef>
                <a:spcPct val="0"/>
              </a:spcBef>
            </a:pPr>
            <a:r>
              <a:rPr lang="en-US" sz="5305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MASS TRANSFER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47518D-D397-37EC-83A3-B7D3090A0733}"/>
              </a:ext>
            </a:extLst>
          </p:cNvPr>
          <p:cNvSpPr txBox="1"/>
          <p:nvPr/>
        </p:nvSpPr>
        <p:spPr>
          <a:xfrm>
            <a:off x="6400800" y="6667500"/>
            <a:ext cx="64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https://www.canva.com/design/DAGk-7cU2fM/F0G1bbz4LfJil2AYgsso1A/edit?utm_content=DAGk-7cU2fM&amp;utm_campaign=designshare&amp;utm_medium=link2&amp;utm_source=sharebutton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3082137" y="-495020"/>
            <a:ext cx="9287959" cy="8409825"/>
          </a:xfrm>
          <a:custGeom>
            <a:avLst/>
            <a:gdLst/>
            <a:ahLst/>
            <a:cxnLst/>
            <a:rect l="l" t="t" r="r" b="b"/>
            <a:pathLst>
              <a:path w="9287959" h="8409825">
                <a:moveTo>
                  <a:pt x="9287960" y="8409824"/>
                </a:moveTo>
                <a:lnTo>
                  <a:pt x="0" y="8409824"/>
                </a:lnTo>
                <a:lnTo>
                  <a:pt x="0" y="0"/>
                </a:lnTo>
                <a:lnTo>
                  <a:pt x="9287960" y="0"/>
                </a:lnTo>
                <a:lnTo>
                  <a:pt x="9287960" y="84098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607933" y="804978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7"/>
                </a:lnTo>
                <a:lnTo>
                  <a:pt x="0" y="6664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flipH="1">
            <a:off x="8125621" y="8498581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0"/>
                </a:moveTo>
                <a:lnTo>
                  <a:pt x="0" y="0"/>
                </a:lnTo>
                <a:lnTo>
                  <a:pt x="0" y="6664267"/>
                </a:lnTo>
                <a:lnTo>
                  <a:pt x="7360134" y="6664267"/>
                </a:lnTo>
                <a:lnTo>
                  <a:pt x="736013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5" name="Group 5"/>
          <p:cNvGrpSpPr/>
          <p:nvPr/>
        </p:nvGrpSpPr>
        <p:grpSpPr>
          <a:xfrm>
            <a:off x="1202807" y="1621421"/>
            <a:ext cx="6760968" cy="1773322"/>
            <a:chOff x="0" y="0"/>
            <a:chExt cx="3098882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098882" cy="812800"/>
            </a:xfrm>
            <a:custGeom>
              <a:avLst/>
              <a:gdLst/>
              <a:ahLst/>
              <a:cxnLst/>
              <a:rect l="l" t="t" r="r" b="b"/>
              <a:pathLst>
                <a:path w="3098882" h="812800">
                  <a:moveTo>
                    <a:pt x="3098882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3098882" y="624840"/>
                  </a:lnTo>
                  <a:lnTo>
                    <a:pt x="3098882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098882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44991" y="1763605"/>
            <a:ext cx="6780631" cy="1773322"/>
            <a:chOff x="0" y="0"/>
            <a:chExt cx="3107894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07894" cy="812800"/>
            </a:xfrm>
            <a:custGeom>
              <a:avLst/>
              <a:gdLst/>
              <a:ahLst/>
              <a:cxnLst/>
              <a:rect l="l" t="t" r="r" b="b"/>
              <a:pathLst>
                <a:path w="3107894" h="812800">
                  <a:moveTo>
                    <a:pt x="3107894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3107894" y="624840"/>
                  </a:lnTo>
                  <a:lnTo>
                    <a:pt x="3107894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107894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11367" y="3709892"/>
            <a:ext cx="4342460" cy="886661"/>
            <a:chOff x="0" y="0"/>
            <a:chExt cx="562981" cy="11495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62981" cy="114952"/>
            </a:xfrm>
            <a:custGeom>
              <a:avLst/>
              <a:gdLst/>
              <a:ahLst/>
              <a:cxnLst/>
              <a:rect l="l" t="t" r="r" b="b"/>
              <a:pathLst>
                <a:path w="562981" h="114952">
                  <a:moveTo>
                    <a:pt x="359781" y="0"/>
                  </a:moveTo>
                  <a:cubicBezTo>
                    <a:pt x="472005" y="0"/>
                    <a:pt x="562981" y="25733"/>
                    <a:pt x="562981" y="57476"/>
                  </a:cubicBezTo>
                  <a:cubicBezTo>
                    <a:pt x="562981" y="89219"/>
                    <a:pt x="472005" y="114952"/>
                    <a:pt x="359781" y="114952"/>
                  </a:cubicBezTo>
                  <a:lnTo>
                    <a:pt x="203200" y="114952"/>
                  </a:lnTo>
                  <a:cubicBezTo>
                    <a:pt x="90976" y="114952"/>
                    <a:pt x="0" y="89219"/>
                    <a:pt x="0" y="57476"/>
                  </a:cubicBezTo>
                  <a:cubicBezTo>
                    <a:pt x="0" y="257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2DAD9D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562981" cy="1625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739677" y="3709892"/>
            <a:ext cx="4342460" cy="886661"/>
            <a:chOff x="0" y="0"/>
            <a:chExt cx="562981" cy="11495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62981" cy="114952"/>
            </a:xfrm>
            <a:custGeom>
              <a:avLst/>
              <a:gdLst/>
              <a:ahLst/>
              <a:cxnLst/>
              <a:rect l="l" t="t" r="r" b="b"/>
              <a:pathLst>
                <a:path w="562981" h="114952">
                  <a:moveTo>
                    <a:pt x="359781" y="0"/>
                  </a:moveTo>
                  <a:cubicBezTo>
                    <a:pt x="472005" y="0"/>
                    <a:pt x="562981" y="25733"/>
                    <a:pt x="562981" y="57476"/>
                  </a:cubicBezTo>
                  <a:cubicBezTo>
                    <a:pt x="562981" y="89219"/>
                    <a:pt x="472005" y="114952"/>
                    <a:pt x="359781" y="114952"/>
                  </a:cubicBezTo>
                  <a:lnTo>
                    <a:pt x="203200" y="114952"/>
                  </a:lnTo>
                  <a:cubicBezTo>
                    <a:pt x="90976" y="114952"/>
                    <a:pt x="0" y="89219"/>
                    <a:pt x="0" y="57476"/>
                  </a:cubicBezTo>
                  <a:cubicBezTo>
                    <a:pt x="0" y="2573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2DAD9D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562981" cy="1625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0" y="4958503"/>
            <a:ext cx="7263705" cy="3830367"/>
          </a:xfrm>
          <a:custGeom>
            <a:avLst/>
            <a:gdLst/>
            <a:ahLst/>
            <a:cxnLst/>
            <a:rect l="l" t="t" r="r" b="b"/>
            <a:pathLst>
              <a:path w="7263705" h="3830367">
                <a:moveTo>
                  <a:pt x="0" y="0"/>
                </a:moveTo>
                <a:lnTo>
                  <a:pt x="7263705" y="0"/>
                </a:lnTo>
                <a:lnTo>
                  <a:pt x="7263705" y="3830367"/>
                </a:lnTo>
                <a:lnTo>
                  <a:pt x="0" y="38303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77" b="-803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7927640" y="5203402"/>
            <a:ext cx="6680294" cy="3585468"/>
          </a:xfrm>
          <a:custGeom>
            <a:avLst/>
            <a:gdLst/>
            <a:ahLst/>
            <a:cxnLst/>
            <a:rect l="l" t="t" r="r" b="b"/>
            <a:pathLst>
              <a:path w="6680294" h="3585468">
                <a:moveTo>
                  <a:pt x="0" y="0"/>
                </a:moveTo>
                <a:lnTo>
                  <a:pt x="6680293" y="0"/>
                </a:lnTo>
                <a:lnTo>
                  <a:pt x="6680293" y="3585468"/>
                </a:lnTo>
                <a:lnTo>
                  <a:pt x="0" y="35854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311367" y="2133783"/>
            <a:ext cx="6814254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OBTAINED CURVES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188070" y="3829690"/>
            <a:ext cx="2589054" cy="580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TAKE 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616381" y="3829690"/>
            <a:ext cx="2589054" cy="580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TAKE 2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TextBox 6"/>
          <p:cNvSpPr txBox="1"/>
          <p:nvPr/>
        </p:nvSpPr>
        <p:spPr>
          <a:xfrm>
            <a:off x="3549613" y="3454124"/>
            <a:ext cx="11188773" cy="6616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648" lvl="1" indent="-337824" algn="ctr">
              <a:lnSpc>
                <a:spcPts val="4381"/>
              </a:lnSpc>
              <a:buFont typeface="Arial"/>
              <a:buChar char="•"/>
            </a:pPr>
            <a:r>
              <a:rPr lang="en-US" sz="31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In this experiment, CO₂ gas generated from the reaction of acetic acid and baking soda was successfully transferred into water, leading to a noticeable drop in pH.</a:t>
            </a:r>
          </a:p>
          <a:p>
            <a:pPr marL="675648" lvl="1" indent="-337824" algn="ctr">
              <a:lnSpc>
                <a:spcPts val="4381"/>
              </a:lnSpc>
              <a:buFont typeface="Arial"/>
              <a:buChar char="•"/>
            </a:pPr>
            <a:r>
              <a:rPr lang="en-US" sz="31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The dissolved CO₂ formed carbonic acid (H₂CO₃), which partially dissociated into hydrogen ions (H⁺) and bicarbonate ions (HCO₃⁻), increasing the acidity of the water.</a:t>
            </a:r>
          </a:p>
          <a:p>
            <a:pPr marL="675648" lvl="1" indent="-337824" algn="ctr">
              <a:lnSpc>
                <a:spcPts val="4381"/>
              </a:lnSpc>
              <a:buFont typeface="Arial"/>
              <a:buChar char="•"/>
            </a:pPr>
            <a:r>
              <a:rPr lang="en-US" sz="31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This process demonstrated key principles of gas-liquid mass transfer coupled with chemical absorption.</a:t>
            </a:r>
          </a:p>
          <a:p>
            <a:pPr marL="675648" lvl="1" indent="-337824" algn="ctr">
              <a:lnSpc>
                <a:spcPts val="4381"/>
              </a:lnSpc>
              <a:buFont typeface="Arial"/>
              <a:buChar char="•"/>
            </a:pPr>
            <a:r>
              <a:rPr lang="en-US" sz="31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The experiment highlights how the dissolution of a gas can significantly alter the chemical properties of a liquid — a principle relevant to applications like carbon capture and industrial gas scrubbing.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680067" y="1423938"/>
            <a:ext cx="5994124" cy="1773322"/>
            <a:chOff x="0" y="0"/>
            <a:chExt cx="27474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822251" y="1566122"/>
            <a:ext cx="5994124" cy="1773322"/>
            <a:chOff x="0" y="0"/>
            <a:chExt cx="27474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3788627" y="1936300"/>
            <a:ext cx="6027748" cy="748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CONCLUSION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80067" y="6168128"/>
            <a:ext cx="6204392" cy="868734"/>
            <a:chOff x="0" y="0"/>
            <a:chExt cx="696247" cy="974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96247" cy="97488"/>
            </a:xfrm>
            <a:custGeom>
              <a:avLst/>
              <a:gdLst/>
              <a:ahLst/>
              <a:cxnLst/>
              <a:rect l="l" t="t" r="r" b="b"/>
              <a:pathLst>
                <a:path w="696247" h="97488">
                  <a:moveTo>
                    <a:pt x="493047" y="0"/>
                  </a:moveTo>
                  <a:cubicBezTo>
                    <a:pt x="605271" y="0"/>
                    <a:pt x="696247" y="21823"/>
                    <a:pt x="696247" y="48744"/>
                  </a:cubicBezTo>
                  <a:cubicBezTo>
                    <a:pt x="696247" y="75665"/>
                    <a:pt x="605271" y="97488"/>
                    <a:pt x="493047" y="97488"/>
                  </a:cubicBezTo>
                  <a:lnTo>
                    <a:pt x="203200" y="97488"/>
                  </a:lnTo>
                  <a:cubicBezTo>
                    <a:pt x="90976" y="97488"/>
                    <a:pt x="0" y="75665"/>
                    <a:pt x="0" y="48744"/>
                  </a:cubicBezTo>
                  <a:cubicBezTo>
                    <a:pt x="0" y="2182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696247" cy="145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9" name="Group 9"/>
          <p:cNvGrpSpPr/>
          <p:nvPr/>
        </p:nvGrpSpPr>
        <p:grpSpPr>
          <a:xfrm>
            <a:off x="5862402" y="1337906"/>
            <a:ext cx="6563196" cy="1464945"/>
            <a:chOff x="0" y="0"/>
            <a:chExt cx="736512" cy="16439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36512" cy="164394"/>
            </a:xfrm>
            <a:custGeom>
              <a:avLst/>
              <a:gdLst/>
              <a:ahLst/>
              <a:cxnLst/>
              <a:rect l="l" t="t" r="r" b="b"/>
              <a:pathLst>
                <a:path w="736512" h="164394">
                  <a:moveTo>
                    <a:pt x="736512" y="0"/>
                  </a:moveTo>
                  <a:lnTo>
                    <a:pt x="0" y="0"/>
                  </a:lnTo>
                  <a:lnTo>
                    <a:pt x="101600" y="82197"/>
                  </a:lnTo>
                  <a:lnTo>
                    <a:pt x="0" y="164394"/>
                  </a:lnTo>
                  <a:lnTo>
                    <a:pt x="736512" y="164394"/>
                  </a:lnTo>
                  <a:lnTo>
                    <a:pt x="634912" y="82197"/>
                  </a:lnTo>
                  <a:lnTo>
                    <a:pt x="736512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88900" y="-47625"/>
              <a:ext cx="558712" cy="2120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862402" y="1337906"/>
            <a:ext cx="6563196" cy="1464945"/>
            <a:chOff x="0" y="0"/>
            <a:chExt cx="889966" cy="1986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9966" cy="198646"/>
            </a:xfrm>
            <a:custGeom>
              <a:avLst/>
              <a:gdLst/>
              <a:ahLst/>
              <a:cxnLst/>
              <a:rect l="l" t="t" r="r" b="b"/>
              <a:pathLst>
                <a:path w="889966" h="198646">
                  <a:moveTo>
                    <a:pt x="889966" y="0"/>
                  </a:moveTo>
                  <a:lnTo>
                    <a:pt x="0" y="0"/>
                  </a:lnTo>
                  <a:lnTo>
                    <a:pt x="101600" y="99323"/>
                  </a:lnTo>
                  <a:lnTo>
                    <a:pt x="0" y="198646"/>
                  </a:lnTo>
                  <a:lnTo>
                    <a:pt x="889966" y="198646"/>
                  </a:lnTo>
                  <a:lnTo>
                    <a:pt x="788366" y="99323"/>
                  </a:lnTo>
                  <a:lnTo>
                    <a:pt x="889966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2DAD9D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88900" y="-47625"/>
              <a:ext cx="712166" cy="24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680067" y="8446562"/>
            <a:ext cx="6204392" cy="811738"/>
            <a:chOff x="0" y="0"/>
            <a:chExt cx="696247" cy="9109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96247" cy="91092"/>
            </a:xfrm>
            <a:custGeom>
              <a:avLst/>
              <a:gdLst/>
              <a:ahLst/>
              <a:cxnLst/>
              <a:rect l="l" t="t" r="r" b="b"/>
              <a:pathLst>
                <a:path w="696247" h="91092">
                  <a:moveTo>
                    <a:pt x="493047" y="0"/>
                  </a:moveTo>
                  <a:cubicBezTo>
                    <a:pt x="605271" y="0"/>
                    <a:pt x="696247" y="20392"/>
                    <a:pt x="696247" y="45546"/>
                  </a:cubicBezTo>
                  <a:cubicBezTo>
                    <a:pt x="696247" y="70700"/>
                    <a:pt x="605271" y="91092"/>
                    <a:pt x="493047" y="91092"/>
                  </a:cubicBezTo>
                  <a:lnTo>
                    <a:pt x="203200" y="91092"/>
                  </a:lnTo>
                  <a:cubicBezTo>
                    <a:pt x="90976" y="91092"/>
                    <a:pt x="0" y="70700"/>
                    <a:pt x="0" y="45546"/>
                  </a:cubicBezTo>
                  <a:cubicBezTo>
                    <a:pt x="0" y="20392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696247" cy="138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3680067" y="4038060"/>
            <a:ext cx="6204392" cy="891817"/>
            <a:chOff x="0" y="0"/>
            <a:chExt cx="696247" cy="1000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96247" cy="100078"/>
            </a:xfrm>
            <a:custGeom>
              <a:avLst/>
              <a:gdLst/>
              <a:ahLst/>
              <a:cxnLst/>
              <a:rect l="l" t="t" r="r" b="b"/>
              <a:pathLst>
                <a:path w="696247" h="100078">
                  <a:moveTo>
                    <a:pt x="493047" y="0"/>
                  </a:moveTo>
                  <a:cubicBezTo>
                    <a:pt x="605271" y="0"/>
                    <a:pt x="696247" y="22403"/>
                    <a:pt x="696247" y="50039"/>
                  </a:cubicBezTo>
                  <a:cubicBezTo>
                    <a:pt x="696247" y="77675"/>
                    <a:pt x="605271" y="100078"/>
                    <a:pt x="493047" y="100078"/>
                  </a:cubicBezTo>
                  <a:lnTo>
                    <a:pt x="203200" y="100078"/>
                  </a:lnTo>
                  <a:cubicBezTo>
                    <a:pt x="90976" y="100078"/>
                    <a:pt x="0" y="77675"/>
                    <a:pt x="0" y="50039"/>
                  </a:cubicBezTo>
                  <a:cubicBezTo>
                    <a:pt x="0" y="2240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696247" cy="1477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6074752" y="1751291"/>
            <a:ext cx="6027748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77"/>
              </a:lnSpc>
            </a:pPr>
            <a:r>
              <a:rPr lang="en-US" sz="42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TEAM MEMBERS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680067" y="6359357"/>
            <a:ext cx="620439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6"/>
              </a:lnSpc>
            </a:pPr>
            <a:r>
              <a:rPr lang="en-US" sz="3505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Shivam  V.  Dongare  (230971)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680067" y="8646587"/>
            <a:ext cx="620439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6"/>
              </a:lnSpc>
            </a:pPr>
            <a:r>
              <a:rPr lang="en-US" sz="3505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Venugopal  Nayak      (231140)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680067" y="4205420"/>
            <a:ext cx="620439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6"/>
              </a:lnSpc>
            </a:pPr>
            <a:r>
              <a:rPr lang="en-US" sz="3505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Armaan  P.  Pasayat  (230195)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3082137" y="-495020"/>
            <a:ext cx="9287959" cy="8409825"/>
          </a:xfrm>
          <a:custGeom>
            <a:avLst/>
            <a:gdLst/>
            <a:ahLst/>
            <a:cxnLst/>
            <a:rect l="l" t="t" r="r" b="b"/>
            <a:pathLst>
              <a:path w="9287959" h="8409825">
                <a:moveTo>
                  <a:pt x="9287960" y="8409824"/>
                </a:moveTo>
                <a:lnTo>
                  <a:pt x="0" y="8409824"/>
                </a:lnTo>
                <a:lnTo>
                  <a:pt x="0" y="0"/>
                </a:lnTo>
                <a:lnTo>
                  <a:pt x="9287960" y="0"/>
                </a:lnTo>
                <a:lnTo>
                  <a:pt x="9287960" y="84098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607933" y="804978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7"/>
                </a:lnTo>
                <a:lnTo>
                  <a:pt x="0" y="6664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flipH="1">
            <a:off x="8303269" y="8738243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3" y="0"/>
                </a:moveTo>
                <a:lnTo>
                  <a:pt x="0" y="0"/>
                </a:lnTo>
                <a:lnTo>
                  <a:pt x="0" y="6664266"/>
                </a:lnTo>
                <a:lnTo>
                  <a:pt x="7360133" y="6664266"/>
                </a:lnTo>
                <a:lnTo>
                  <a:pt x="736013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5" name="Group 5"/>
          <p:cNvGrpSpPr/>
          <p:nvPr/>
        </p:nvGrpSpPr>
        <p:grpSpPr>
          <a:xfrm>
            <a:off x="1028700" y="1028700"/>
            <a:ext cx="5994124" cy="1773322"/>
            <a:chOff x="0" y="0"/>
            <a:chExt cx="27474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70884" y="1170884"/>
            <a:ext cx="5994124" cy="1773322"/>
            <a:chOff x="0" y="0"/>
            <a:chExt cx="27474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3279550"/>
            <a:ext cx="12925217" cy="651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07"/>
              </a:lnSpc>
            </a:pPr>
            <a:r>
              <a:rPr lang="en-US" sz="4148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In this project, carbon dioxide gas was generated by reacting acetic acid with baking soda inside a sealed container. The produced CO₂ was transferred through a pipe into a bowl of water, where it bubbled and dissolved. As the gas dissolved, it formed carbonic acid, leading to a gradual decrease in the pH of the water. This experiment demonstrated the principles of gas-liquid mass transfer and the chemical impact of dissolved gases on liquids.</a:t>
            </a:r>
          </a:p>
          <a:p>
            <a:pPr algn="l">
              <a:lnSpc>
                <a:spcPts val="5247"/>
              </a:lnSpc>
            </a:pPr>
            <a:endParaRPr lang="en-US" sz="4148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37260" y="1541062"/>
            <a:ext cx="602774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INNOVATION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3082137" y="-495020"/>
            <a:ext cx="9287959" cy="8409825"/>
          </a:xfrm>
          <a:custGeom>
            <a:avLst/>
            <a:gdLst/>
            <a:ahLst/>
            <a:cxnLst/>
            <a:rect l="l" t="t" r="r" b="b"/>
            <a:pathLst>
              <a:path w="9287959" h="8409825">
                <a:moveTo>
                  <a:pt x="9287960" y="8409824"/>
                </a:moveTo>
                <a:lnTo>
                  <a:pt x="0" y="8409824"/>
                </a:lnTo>
                <a:lnTo>
                  <a:pt x="0" y="0"/>
                </a:lnTo>
                <a:lnTo>
                  <a:pt x="9287960" y="0"/>
                </a:lnTo>
                <a:lnTo>
                  <a:pt x="9287960" y="84098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607933" y="804978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7"/>
                </a:lnTo>
                <a:lnTo>
                  <a:pt x="0" y="6664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flipH="1">
            <a:off x="8303269" y="8738243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3" y="0"/>
                </a:moveTo>
                <a:lnTo>
                  <a:pt x="0" y="0"/>
                </a:lnTo>
                <a:lnTo>
                  <a:pt x="0" y="6664266"/>
                </a:lnTo>
                <a:lnTo>
                  <a:pt x="7360133" y="6664266"/>
                </a:lnTo>
                <a:lnTo>
                  <a:pt x="736013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1028700" y="3908446"/>
            <a:ext cx="12920410" cy="6383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760" lvl="1" indent="-356380" algn="l">
              <a:lnSpc>
                <a:spcPts val="4621"/>
              </a:lnSpc>
              <a:buFont typeface="Arial"/>
              <a:buChar char="•"/>
            </a:pPr>
            <a:r>
              <a:rPr lang="en-US" sz="3301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Gas-liquid mass transfer occurs when a gas moves across the gas-liquid interface into the liquid due to a concentration gradient.</a:t>
            </a:r>
          </a:p>
          <a:p>
            <a:pPr marL="712760" lvl="1" indent="-356380" algn="l">
              <a:lnSpc>
                <a:spcPts val="4621"/>
              </a:lnSpc>
              <a:buFont typeface="Arial"/>
              <a:buChar char="•"/>
            </a:pPr>
            <a:r>
              <a:rPr lang="en-US" sz="3301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In this experiment, CO₂ gas generated from the chemical reaction diffused into the water, where it dissolved and subsequently reacted to form carbonic acid.</a:t>
            </a:r>
          </a:p>
          <a:p>
            <a:pPr marL="712760" lvl="1" indent="-356380" algn="l">
              <a:lnSpc>
                <a:spcPts val="4621"/>
              </a:lnSpc>
              <a:buFont typeface="Arial"/>
              <a:buChar char="•"/>
            </a:pPr>
            <a:r>
              <a:rPr lang="en-US" sz="3301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The formation of carbonic acid and its dissociation into hydrogen ions caused a decrease in water pH, demonstrating chemical absorption alongside physical mass transfer.</a:t>
            </a:r>
          </a:p>
          <a:p>
            <a:pPr marL="712760" lvl="1" indent="-356380" algn="l">
              <a:lnSpc>
                <a:spcPts val="4621"/>
              </a:lnSpc>
              <a:buFont typeface="Arial"/>
              <a:buChar char="•"/>
            </a:pPr>
            <a:r>
              <a:rPr lang="en-US" sz="3301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This highlights how mass transfer and chemical reaction can occur simultaneously, altering the properties of the absorbing medium.</a:t>
            </a:r>
          </a:p>
          <a:p>
            <a:pPr algn="l">
              <a:lnSpc>
                <a:spcPts val="4621"/>
              </a:lnSpc>
            </a:pPr>
            <a:endParaRPr lang="en-US" sz="3301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202807" y="1621421"/>
            <a:ext cx="5994124" cy="1773322"/>
            <a:chOff x="0" y="0"/>
            <a:chExt cx="27474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44991" y="1763605"/>
            <a:ext cx="5994124" cy="1773322"/>
            <a:chOff x="0" y="0"/>
            <a:chExt cx="27474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11367" y="2133783"/>
            <a:ext cx="602774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PRINCIPLE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829156" y="3617553"/>
            <a:ext cx="5303996" cy="5396537"/>
            <a:chOff x="0" y="0"/>
            <a:chExt cx="1396937" cy="14213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6937" cy="1421310"/>
            </a:xfrm>
            <a:custGeom>
              <a:avLst/>
              <a:gdLst/>
              <a:ahLst/>
              <a:cxnLst/>
              <a:rect l="l" t="t" r="r" b="b"/>
              <a:pathLst>
                <a:path w="1396937" h="1421310">
                  <a:moveTo>
                    <a:pt x="0" y="0"/>
                  </a:moveTo>
                  <a:lnTo>
                    <a:pt x="1396937" y="0"/>
                  </a:lnTo>
                  <a:lnTo>
                    <a:pt x="1396937" y="1421310"/>
                  </a:lnTo>
                  <a:lnTo>
                    <a:pt x="0" y="1421310"/>
                  </a:lnTo>
                  <a:close/>
                </a:path>
              </a:pathLst>
            </a:custGeom>
            <a:solidFill>
              <a:srgbClr val="9BDAE9">
                <a:alpha val="49804"/>
              </a:srgbClr>
            </a:solidFill>
            <a:ln w="266700" cap="sq">
              <a:solidFill>
                <a:srgbClr val="2DAD9D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396937" cy="14689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447602" y="3617553"/>
            <a:ext cx="5303996" cy="5396537"/>
            <a:chOff x="0" y="0"/>
            <a:chExt cx="1396937" cy="142131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96937" cy="1421310"/>
            </a:xfrm>
            <a:custGeom>
              <a:avLst/>
              <a:gdLst/>
              <a:ahLst/>
              <a:cxnLst/>
              <a:rect l="l" t="t" r="r" b="b"/>
              <a:pathLst>
                <a:path w="1396937" h="1421310">
                  <a:moveTo>
                    <a:pt x="0" y="0"/>
                  </a:moveTo>
                  <a:lnTo>
                    <a:pt x="1396937" y="0"/>
                  </a:lnTo>
                  <a:lnTo>
                    <a:pt x="1396937" y="1421310"/>
                  </a:lnTo>
                  <a:lnTo>
                    <a:pt x="0" y="1421310"/>
                  </a:lnTo>
                  <a:close/>
                </a:path>
              </a:pathLst>
            </a:custGeom>
            <a:solidFill>
              <a:srgbClr val="9BDAE9">
                <a:alpha val="49804"/>
              </a:srgbClr>
            </a:solidFill>
            <a:ln w="266700" cap="sq">
              <a:solidFill>
                <a:srgbClr val="2DAD9D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396937" cy="14689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12" name="Group 12"/>
          <p:cNvGrpSpPr/>
          <p:nvPr/>
        </p:nvGrpSpPr>
        <p:grpSpPr>
          <a:xfrm>
            <a:off x="3840016" y="1702055"/>
            <a:ext cx="4866840" cy="1773322"/>
            <a:chOff x="0" y="0"/>
            <a:chExt cx="223071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30710" cy="812800"/>
            </a:xfrm>
            <a:custGeom>
              <a:avLst/>
              <a:gdLst/>
              <a:ahLst/>
              <a:cxnLst/>
              <a:rect l="l" t="t" r="r" b="b"/>
              <a:pathLst>
                <a:path w="2230710" h="812800">
                  <a:moveTo>
                    <a:pt x="223071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230710" y="624840"/>
                  </a:lnTo>
                  <a:lnTo>
                    <a:pt x="223071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23071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971340" y="1844231"/>
            <a:ext cx="4855980" cy="1773322"/>
            <a:chOff x="0" y="0"/>
            <a:chExt cx="2225733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225733" cy="812800"/>
            </a:xfrm>
            <a:custGeom>
              <a:avLst/>
              <a:gdLst/>
              <a:ahLst/>
              <a:cxnLst/>
              <a:rect l="l" t="t" r="r" b="b"/>
              <a:pathLst>
                <a:path w="2225733" h="812800">
                  <a:moveTo>
                    <a:pt x="2225733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225733" y="624840"/>
                  </a:lnTo>
                  <a:lnTo>
                    <a:pt x="2225733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225733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47602" y="1736638"/>
            <a:ext cx="4866840" cy="1773322"/>
            <a:chOff x="0" y="0"/>
            <a:chExt cx="223071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230710" cy="812800"/>
            </a:xfrm>
            <a:custGeom>
              <a:avLst/>
              <a:gdLst/>
              <a:ahLst/>
              <a:cxnLst/>
              <a:rect l="l" t="t" r="r" b="b"/>
              <a:pathLst>
                <a:path w="2230710" h="812800">
                  <a:moveTo>
                    <a:pt x="223071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230710" y="624840"/>
                  </a:lnTo>
                  <a:lnTo>
                    <a:pt x="223071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223071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589786" y="1878822"/>
            <a:ext cx="4855980" cy="1773322"/>
            <a:chOff x="0" y="0"/>
            <a:chExt cx="2225733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225733" cy="812800"/>
            </a:xfrm>
            <a:custGeom>
              <a:avLst/>
              <a:gdLst/>
              <a:ahLst/>
              <a:cxnLst/>
              <a:rect l="l" t="t" r="r" b="b"/>
              <a:pathLst>
                <a:path w="2225733" h="812800">
                  <a:moveTo>
                    <a:pt x="2225733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225733" y="624840"/>
                  </a:lnTo>
                  <a:lnTo>
                    <a:pt x="2225733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2225733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4666857" y="4166229"/>
            <a:ext cx="3282885" cy="895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Sealed Reaction container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937716" y="2214409"/>
            <a:ext cx="4889604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APPARATUS :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666857" y="6770322"/>
            <a:ext cx="3282885" cy="467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Bowl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666857" y="5626982"/>
            <a:ext cx="3282885" cy="467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Pipe/Tube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666857" y="7910782"/>
            <a:ext cx="3282885" cy="467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pH meter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293087" y="4356259"/>
            <a:ext cx="4005168" cy="467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Baking Soda(NaHCO3)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337777" y="5641993"/>
            <a:ext cx="3960478" cy="895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Acetic Acid(CH3COOH)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501816" y="7357129"/>
            <a:ext cx="3523646" cy="467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3400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Water(H2O)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556162" y="2249000"/>
            <a:ext cx="4889604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CHEMICALS 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3082137" y="-495020"/>
            <a:ext cx="9287959" cy="8409825"/>
          </a:xfrm>
          <a:custGeom>
            <a:avLst/>
            <a:gdLst/>
            <a:ahLst/>
            <a:cxnLst/>
            <a:rect l="l" t="t" r="r" b="b"/>
            <a:pathLst>
              <a:path w="9287959" h="8409825">
                <a:moveTo>
                  <a:pt x="9287960" y="8409824"/>
                </a:moveTo>
                <a:lnTo>
                  <a:pt x="0" y="8409824"/>
                </a:lnTo>
                <a:lnTo>
                  <a:pt x="0" y="0"/>
                </a:lnTo>
                <a:lnTo>
                  <a:pt x="9287960" y="0"/>
                </a:lnTo>
                <a:lnTo>
                  <a:pt x="9287960" y="84098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607933" y="804978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7"/>
                </a:lnTo>
                <a:lnTo>
                  <a:pt x="0" y="6664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flipH="1">
            <a:off x="8303269" y="8738243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3" y="0"/>
                </a:moveTo>
                <a:lnTo>
                  <a:pt x="0" y="0"/>
                </a:lnTo>
                <a:lnTo>
                  <a:pt x="0" y="6664266"/>
                </a:lnTo>
                <a:lnTo>
                  <a:pt x="7360133" y="6664266"/>
                </a:lnTo>
                <a:lnTo>
                  <a:pt x="736013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1028700" y="3898921"/>
            <a:ext cx="13914813" cy="4478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7568" lvl="1" indent="-458784" algn="l">
              <a:lnSpc>
                <a:spcPts val="5949"/>
              </a:lnSpc>
              <a:buAutoNum type="arabicPeriod"/>
            </a:pPr>
            <a:r>
              <a:rPr lang="en-US" sz="424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Prepare a tightly sealed container.</a:t>
            </a:r>
          </a:p>
          <a:p>
            <a:pPr marL="917568" lvl="1" indent="-458784" algn="l">
              <a:lnSpc>
                <a:spcPts val="5949"/>
              </a:lnSpc>
              <a:buAutoNum type="arabicPeriod"/>
            </a:pPr>
            <a:r>
              <a:rPr lang="en-US" sz="424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Add acetic acid and baking soda into it.</a:t>
            </a:r>
          </a:p>
          <a:p>
            <a:pPr marL="917568" lvl="1" indent="-458784" algn="l">
              <a:lnSpc>
                <a:spcPts val="5949"/>
              </a:lnSpc>
              <a:buAutoNum type="arabicPeriod"/>
            </a:pPr>
            <a:r>
              <a:rPr lang="en-US" sz="424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 Insert a pipe into the container.</a:t>
            </a:r>
          </a:p>
          <a:p>
            <a:pPr marL="917568" lvl="1" indent="-458784" algn="l">
              <a:lnSpc>
                <a:spcPts val="5949"/>
              </a:lnSpc>
              <a:buAutoNum type="arabicPeriod"/>
            </a:pPr>
            <a:r>
              <a:rPr lang="en-US" sz="424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 Allow CO₂ gas formed to bubble into water bowl.</a:t>
            </a:r>
          </a:p>
          <a:p>
            <a:pPr marL="917568" lvl="1" indent="-458784" algn="l">
              <a:lnSpc>
                <a:spcPts val="5949"/>
              </a:lnSpc>
              <a:buAutoNum type="arabicPeriod"/>
            </a:pPr>
            <a:r>
              <a:rPr lang="en-US" sz="424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 Record  pH of water over time using pH meter.</a:t>
            </a:r>
          </a:p>
          <a:p>
            <a:pPr marL="917568" lvl="1" indent="-458784" algn="l">
              <a:lnSpc>
                <a:spcPts val="5949"/>
              </a:lnSpc>
              <a:buAutoNum type="arabicPeriod"/>
            </a:pPr>
            <a:r>
              <a:rPr lang="en-US" sz="424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 Observe change in pH.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202807" y="1621421"/>
            <a:ext cx="5994124" cy="1773322"/>
            <a:chOff x="0" y="0"/>
            <a:chExt cx="27474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44991" y="1763605"/>
            <a:ext cx="5994124" cy="1773322"/>
            <a:chOff x="0" y="0"/>
            <a:chExt cx="27474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11367" y="2133783"/>
            <a:ext cx="602774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PROCEDURE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5950474" y="1689341"/>
            <a:ext cx="5994124" cy="1773322"/>
            <a:chOff x="0" y="0"/>
            <a:chExt cx="27474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092658" y="1831525"/>
            <a:ext cx="5994124" cy="1773322"/>
            <a:chOff x="0" y="0"/>
            <a:chExt cx="27474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9018628" y="5143500"/>
            <a:ext cx="3816668" cy="3533399"/>
          </a:xfrm>
          <a:custGeom>
            <a:avLst/>
            <a:gdLst/>
            <a:ahLst/>
            <a:cxnLst/>
            <a:rect l="l" t="t" r="r" b="b"/>
            <a:pathLst>
              <a:path w="3816668" h="3533399">
                <a:moveTo>
                  <a:pt x="0" y="0"/>
                </a:moveTo>
                <a:lnTo>
                  <a:pt x="3816668" y="0"/>
                </a:lnTo>
                <a:lnTo>
                  <a:pt x="3816668" y="3533399"/>
                </a:lnTo>
                <a:lnTo>
                  <a:pt x="0" y="35333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4101280" y="4077401"/>
            <a:ext cx="4472129" cy="5300301"/>
          </a:xfrm>
          <a:custGeom>
            <a:avLst/>
            <a:gdLst/>
            <a:ahLst/>
            <a:cxnLst/>
            <a:rect l="l" t="t" r="r" b="b"/>
            <a:pathLst>
              <a:path w="4472129" h="5300301">
                <a:moveTo>
                  <a:pt x="0" y="0"/>
                </a:moveTo>
                <a:lnTo>
                  <a:pt x="4472129" y="0"/>
                </a:lnTo>
                <a:lnTo>
                  <a:pt x="4472129" y="5300301"/>
                </a:lnTo>
                <a:lnTo>
                  <a:pt x="0" y="53003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574694" y="8676899"/>
            <a:ext cx="3096265" cy="791659"/>
          </a:xfrm>
          <a:custGeom>
            <a:avLst/>
            <a:gdLst/>
            <a:ahLst/>
            <a:cxnLst/>
            <a:rect l="l" t="t" r="r" b="b"/>
            <a:pathLst>
              <a:path w="3096265" h="791659">
                <a:moveTo>
                  <a:pt x="0" y="0"/>
                </a:moveTo>
                <a:lnTo>
                  <a:pt x="3096265" y="0"/>
                </a:lnTo>
                <a:lnTo>
                  <a:pt x="3096265" y="791659"/>
                </a:lnTo>
                <a:lnTo>
                  <a:pt x="0" y="7916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059034" y="2201703"/>
            <a:ext cx="602774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LINE DIAGRAM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6" name="Group 6"/>
          <p:cNvGrpSpPr/>
          <p:nvPr/>
        </p:nvGrpSpPr>
        <p:grpSpPr>
          <a:xfrm>
            <a:off x="3438386" y="288549"/>
            <a:ext cx="5994124" cy="1773322"/>
            <a:chOff x="0" y="0"/>
            <a:chExt cx="27474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580570" y="430732"/>
            <a:ext cx="5994124" cy="1773322"/>
            <a:chOff x="0" y="0"/>
            <a:chExt cx="27474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12" name="Picture 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t="6509" b="6509"/>
          <a:stretch>
            <a:fillRect/>
          </a:stretch>
        </p:blipFill>
        <p:spPr>
          <a:xfrm>
            <a:off x="3775109" y="2070379"/>
            <a:ext cx="5320678" cy="8229600"/>
          </a:xfrm>
          <a:prstGeom prst="rect">
            <a:avLst/>
          </a:prstGeom>
        </p:spPr>
      </p:pic>
      <p:pic>
        <p:nvPicPr>
          <p:cNvPr id="13" name="Picture 1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rcRect t="3376" b="3376"/>
          <a:stretch>
            <a:fillRect/>
          </a:stretch>
        </p:blipFill>
        <p:spPr>
          <a:xfrm>
            <a:off x="9793887" y="2070379"/>
            <a:ext cx="4963135" cy="82296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3546946" y="800911"/>
            <a:ext cx="602774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LAB  SETUP VIDEO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vol="0">
                <p:cTn id="3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3082137" y="-495020"/>
            <a:ext cx="9287959" cy="8409825"/>
          </a:xfrm>
          <a:custGeom>
            <a:avLst/>
            <a:gdLst/>
            <a:ahLst/>
            <a:cxnLst/>
            <a:rect l="l" t="t" r="r" b="b"/>
            <a:pathLst>
              <a:path w="9287959" h="8409825">
                <a:moveTo>
                  <a:pt x="9287960" y="8409824"/>
                </a:moveTo>
                <a:lnTo>
                  <a:pt x="0" y="8409824"/>
                </a:lnTo>
                <a:lnTo>
                  <a:pt x="0" y="0"/>
                </a:lnTo>
                <a:lnTo>
                  <a:pt x="9287960" y="0"/>
                </a:lnTo>
                <a:lnTo>
                  <a:pt x="9287960" y="84098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607933" y="804978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7"/>
                </a:lnTo>
                <a:lnTo>
                  <a:pt x="0" y="6664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flipH="1">
            <a:off x="8303269" y="8738243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3" y="0"/>
                </a:moveTo>
                <a:lnTo>
                  <a:pt x="0" y="0"/>
                </a:lnTo>
                <a:lnTo>
                  <a:pt x="0" y="6664266"/>
                </a:lnTo>
                <a:lnTo>
                  <a:pt x="7360133" y="6664266"/>
                </a:lnTo>
                <a:lnTo>
                  <a:pt x="736013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5" name="Group 5"/>
          <p:cNvGrpSpPr/>
          <p:nvPr/>
        </p:nvGrpSpPr>
        <p:grpSpPr>
          <a:xfrm>
            <a:off x="1202807" y="1621421"/>
            <a:ext cx="5994124" cy="1773322"/>
            <a:chOff x="0" y="0"/>
            <a:chExt cx="27474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44991" y="1763605"/>
            <a:ext cx="5994124" cy="1773322"/>
            <a:chOff x="0" y="0"/>
            <a:chExt cx="27474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75241" y="3536927"/>
            <a:ext cx="4454596" cy="6380204"/>
          </a:xfrm>
          <a:custGeom>
            <a:avLst/>
            <a:gdLst/>
            <a:ahLst/>
            <a:cxnLst/>
            <a:rect l="l" t="t" r="r" b="b"/>
            <a:pathLst>
              <a:path w="4454596" h="6380204">
                <a:moveTo>
                  <a:pt x="0" y="0"/>
                </a:moveTo>
                <a:lnTo>
                  <a:pt x="4454596" y="0"/>
                </a:lnTo>
                <a:lnTo>
                  <a:pt x="4454596" y="6380204"/>
                </a:lnTo>
                <a:lnTo>
                  <a:pt x="0" y="6380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4806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6423920" y="4603121"/>
            <a:ext cx="8680814" cy="3731362"/>
          </a:xfrm>
          <a:custGeom>
            <a:avLst/>
            <a:gdLst/>
            <a:ahLst/>
            <a:cxnLst/>
            <a:rect l="l" t="t" r="r" b="b"/>
            <a:pathLst>
              <a:path w="8680814" h="3731362">
                <a:moveTo>
                  <a:pt x="0" y="0"/>
                </a:moveTo>
                <a:lnTo>
                  <a:pt x="8680814" y="0"/>
                </a:lnTo>
                <a:lnTo>
                  <a:pt x="8680814" y="3731363"/>
                </a:lnTo>
                <a:lnTo>
                  <a:pt x="0" y="37313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311367" y="2133783"/>
            <a:ext cx="6027748" cy="74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OBSERVATIONS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458</Words>
  <Application>Microsoft Office PowerPoint</Application>
  <PresentationFormat>Custom</PresentationFormat>
  <Paragraphs>43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League Spartan</vt:lpstr>
      <vt:lpstr>Arial</vt:lpstr>
      <vt:lpstr>DG Jory</vt:lpstr>
      <vt:lpstr>Caladea</vt:lpstr>
      <vt:lpstr>Calibri</vt:lpstr>
      <vt:lpstr>Montserrat Semi-Bold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CHE213 Innovation Lab Group 28</dc:title>
  <cp:lastModifiedBy>Armaan Pasayat</cp:lastModifiedBy>
  <cp:revision>9</cp:revision>
  <dcterms:created xsi:type="dcterms:W3CDTF">2006-08-16T00:00:00Z</dcterms:created>
  <dcterms:modified xsi:type="dcterms:W3CDTF">2025-05-01T17:37:01Z</dcterms:modified>
  <dc:identifier>DAGk-7cU2fM</dc:identifier>
</cp:coreProperties>
</file>

<file path=docProps/thumbnail.jpeg>
</file>